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6" r:id="rId5"/>
    <p:sldId id="257" r:id="rId6"/>
    <p:sldId id="258"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928">
          <p15:clr>
            <a:srgbClr val="A4A3A4"/>
          </p15:clr>
        </p15:guide>
        <p15:guide id="2" pos="28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526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68"/>
    <p:restoredTop sz="94385"/>
  </p:normalViewPr>
  <p:slideViewPr>
    <p:cSldViewPr snapToGrid="0" snapToObjects="1">
      <p:cViewPr>
        <p:scale>
          <a:sx n="134" d="100"/>
          <a:sy n="134" d="100"/>
        </p:scale>
        <p:origin x="1136" y="144"/>
      </p:cViewPr>
      <p:guideLst>
        <p:guide orient="horz" pos="4928"/>
        <p:guide pos="280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19A0F0-0B9C-D445-9D49-21E309BFF4D2}" type="datetimeFigureOut">
              <a:rPr lang="en-US" smtClean="0"/>
              <a:t>6/21/23</a:t>
            </a:fld>
            <a:endParaRPr lang="en-US"/>
          </a:p>
        </p:txBody>
      </p:sp>
      <p:sp>
        <p:nvSpPr>
          <p:cNvPr id="4" name="Slide Image Placeholder 3"/>
          <p:cNvSpPr>
            <a:spLocks noGrp="1" noRot="1" noChangeAspect="1"/>
          </p:cNvSpPr>
          <p:nvPr>
            <p:ph type="sldImg" idx="2"/>
          </p:nvPr>
        </p:nvSpPr>
        <p:spPr>
          <a:xfrm>
            <a:off x="2103438" y="685800"/>
            <a:ext cx="26511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27EA6A-7183-7C4A-B819-39DD0917BD46}" type="slidenum">
              <a:rPr lang="en-US" smtClean="0"/>
              <a:t>‹#›</a:t>
            </a:fld>
            <a:endParaRPr lang="en-US"/>
          </a:p>
        </p:txBody>
      </p:sp>
    </p:spTree>
    <p:extLst>
      <p:ext uri="{BB962C8B-B14F-4D97-AF65-F5344CB8AC3E}">
        <p14:creationId xmlns:p14="http://schemas.microsoft.com/office/powerpoint/2010/main" val="29518270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0"/>
          <p:cNvSpPr>
            <a:spLocks noGrp="1" noChangeArrowheads="1"/>
          </p:cNvSpPr>
          <p:nvPr>
            <p:ph type="sldNum" sz="quarter"/>
          </p:nvPr>
        </p:nvSpPr>
        <p:spPr>
          <a:noFill/>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1pPr>
            <a:lvl2pPr>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2pPr>
            <a:lvl3pPr>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3pPr>
            <a:lvl4pPr>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4pPr>
            <a:lvl5pPr>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5pPr>
            <a:lvl6pPr marL="2467577" indent="-224325" defTabSz="448650" eaLnBrk="0" fontAlgn="base" hangingPunct="0">
              <a:spcBef>
                <a:spcPct val="30000"/>
              </a:spcBef>
              <a:spcAft>
                <a:spcPct val="0"/>
              </a:spcAft>
              <a:buClr>
                <a:srgbClr val="000000"/>
              </a:buClr>
              <a:buSzPct val="100000"/>
              <a:buFont typeface="Times New Roman" charset="0"/>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6pPr>
            <a:lvl7pPr marL="2916227" indent="-224325" defTabSz="448650" eaLnBrk="0" fontAlgn="base" hangingPunct="0">
              <a:spcBef>
                <a:spcPct val="30000"/>
              </a:spcBef>
              <a:spcAft>
                <a:spcPct val="0"/>
              </a:spcAft>
              <a:buClr>
                <a:srgbClr val="000000"/>
              </a:buClr>
              <a:buSzPct val="100000"/>
              <a:buFont typeface="Times New Roman" charset="0"/>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7pPr>
            <a:lvl8pPr marL="3364878" indent="-224325" defTabSz="448650" eaLnBrk="0" fontAlgn="base" hangingPunct="0">
              <a:spcBef>
                <a:spcPct val="30000"/>
              </a:spcBef>
              <a:spcAft>
                <a:spcPct val="0"/>
              </a:spcAft>
              <a:buClr>
                <a:srgbClr val="000000"/>
              </a:buClr>
              <a:buSzPct val="100000"/>
              <a:buFont typeface="Times New Roman" charset="0"/>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8pPr>
            <a:lvl9pPr marL="3813528" indent="-224325" defTabSz="448650" eaLnBrk="0" fontAlgn="base" hangingPunct="0">
              <a:spcBef>
                <a:spcPct val="30000"/>
              </a:spcBef>
              <a:spcAft>
                <a:spcPct val="0"/>
              </a:spcAft>
              <a:buClr>
                <a:srgbClr val="000000"/>
              </a:buClr>
              <a:buSzPct val="100000"/>
              <a:buFont typeface="Times New Roman" charset="0"/>
              <a:tabLst>
                <a:tab pos="0" algn="l"/>
                <a:tab pos="409706" algn="l"/>
                <a:tab pos="819410" algn="l"/>
                <a:tab pos="1230673" algn="l"/>
                <a:tab pos="1640378" algn="l"/>
                <a:tab pos="2050083" algn="l"/>
                <a:tab pos="2461346" algn="l"/>
                <a:tab pos="2871051" algn="l"/>
                <a:tab pos="3282314" algn="l"/>
                <a:tab pos="3692019" algn="l"/>
                <a:tab pos="4101724" algn="l"/>
                <a:tab pos="4512987" algn="l"/>
                <a:tab pos="4922691" algn="l"/>
                <a:tab pos="5332397" algn="l"/>
                <a:tab pos="5743660" algn="l"/>
                <a:tab pos="6153364" algn="l"/>
                <a:tab pos="6564627" algn="l"/>
                <a:tab pos="6974333" algn="l"/>
                <a:tab pos="7384037" algn="l"/>
                <a:tab pos="7795300" algn="l"/>
                <a:tab pos="8205006" algn="l"/>
              </a:tabLst>
              <a:defRPr sz="1200">
                <a:solidFill>
                  <a:srgbClr val="000000"/>
                </a:solidFill>
                <a:latin typeface="Times New Roman" charset="0"/>
                <a:ea typeface="ＭＳ Ｐゴシック" charset="0"/>
              </a:defRPr>
            </a:lvl9pPr>
          </a:lstStyle>
          <a:p>
            <a:fld id="{3C21A569-9313-3A49-A013-6F9036C32334}" type="slidenum">
              <a:rPr lang="en-US" sz="1300">
                <a:ea typeface="Microsoft YaHei" charset="0"/>
              </a:rPr>
              <a:pPr/>
              <a:t>1</a:t>
            </a:fld>
            <a:endParaRPr lang="en-US" sz="1300">
              <a:ea typeface="Microsoft YaHei" charset="0"/>
            </a:endParaRPr>
          </a:p>
        </p:txBody>
      </p:sp>
      <p:sp>
        <p:nvSpPr>
          <p:cNvPr id="14339" name="Rectangle 1"/>
          <p:cNvSpPr>
            <a:spLocks noGrp="1" noRot="1" noChangeAspect="1" noChangeArrowheads="1" noTextEdit="1"/>
          </p:cNvSpPr>
          <p:nvPr>
            <p:ph type="sldImg"/>
          </p:nvPr>
        </p:nvSpPr>
        <p:spPr>
          <a:xfrm>
            <a:off x="2105025" y="695325"/>
            <a:ext cx="264795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14340" name="Rectangle 2"/>
          <p:cNvSpPr>
            <a:spLocks noGrp="1" noChangeArrowheads="1"/>
          </p:cNvSpPr>
          <p:nvPr>
            <p:ph type="body" idx="1"/>
          </p:nvPr>
        </p:nvSpPr>
        <p:spPr>
          <a:xfrm>
            <a:off x="686421" y="4342464"/>
            <a:ext cx="5486711" cy="4114487"/>
          </a:xfrm>
          <a:noFill/>
          <a:extLst>
            <a:ext uri="{FAA26D3D-D897-4be2-8F04-BA451C77F1D7}">
              <ma14:placeholderFlag xmlns="" xmlns:ma14="http://schemas.microsoft.com/office/mac/drawingml/2011/main" val="1"/>
            </a:ext>
            <a:ext uri="{91240B29-F687-4f45-9708-019B960494DF}">
              <a14:hiddenLine xmlns:a14="http://schemas.microsoft.com/office/drawing/2010/main" xmlns="" w="9525">
                <a:solidFill>
                  <a:srgbClr val="80808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en-US">
              <a:latin typeface="Times New Roman" charset="0"/>
            </a:endParaRPr>
          </a:p>
        </p:txBody>
      </p:sp>
    </p:spTree>
    <p:extLst>
      <p:ext uri="{BB962C8B-B14F-4D97-AF65-F5344CB8AC3E}">
        <p14:creationId xmlns:p14="http://schemas.microsoft.com/office/powerpoint/2010/main" val="607504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27EA6A-7183-7C4A-B819-39DD0917BD46}" type="slidenum">
              <a:rPr lang="en-US" smtClean="0"/>
              <a:t>2</a:t>
            </a:fld>
            <a:endParaRPr lang="en-US"/>
          </a:p>
        </p:txBody>
      </p:sp>
    </p:spTree>
    <p:extLst>
      <p:ext uri="{BB962C8B-B14F-4D97-AF65-F5344CB8AC3E}">
        <p14:creationId xmlns:p14="http://schemas.microsoft.com/office/powerpoint/2010/main" val="1780213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27EA6A-7183-7C4A-B819-39DD0917BD46}" type="slidenum">
              <a:rPr lang="en-US" smtClean="0"/>
              <a:t>3</a:t>
            </a:fld>
            <a:endParaRPr lang="en-US"/>
          </a:p>
        </p:txBody>
      </p:sp>
    </p:spTree>
    <p:extLst>
      <p:ext uri="{BB962C8B-B14F-4D97-AF65-F5344CB8AC3E}">
        <p14:creationId xmlns:p14="http://schemas.microsoft.com/office/powerpoint/2010/main" val="815564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73B41F-E4D7-4742-8C34-A0D42137FCD2}" type="datetimeFigureOut">
              <a:rPr lang="en-US" smtClean="0"/>
              <a:t>6/21/23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2378045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73B41F-E4D7-4742-8C34-A0D42137FCD2}" type="datetimeFigureOut">
              <a:rPr lang="en-US" smtClean="0"/>
              <a:t>6/21/23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1343262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73B41F-E4D7-4742-8C34-A0D42137FCD2}" type="datetimeFigureOut">
              <a:rPr lang="en-US" smtClean="0"/>
              <a:t>6/21/23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3500974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8938" y="400050"/>
            <a:ext cx="6986587" cy="1671638"/>
          </a:xfrm>
        </p:spPr>
        <p:txBody>
          <a:bodyPr/>
          <a:lstStyle/>
          <a:p>
            <a:r>
              <a:rPr lang="en-US"/>
              <a:t>Click to edit Master title style</a:t>
            </a:r>
          </a:p>
        </p:txBody>
      </p:sp>
      <p:sp>
        <p:nvSpPr>
          <p:cNvPr id="3" name="Rectangle 3"/>
          <p:cNvSpPr>
            <a:spLocks noGrp="1" noChangeArrowheads="1"/>
          </p:cNvSpPr>
          <p:nvPr>
            <p:ph type="dt" idx="10"/>
          </p:nvPr>
        </p:nvSpPr>
        <p:spPr>
          <a:ln/>
        </p:spPr>
        <p:txBody>
          <a:bodyPr/>
          <a:lstStyle>
            <a:lvl1pPr>
              <a:defRPr/>
            </a:lvl1pPr>
          </a:lstStyle>
          <a:p>
            <a:pPr>
              <a:defRPr/>
            </a:pPr>
            <a:endParaRPr lang="en-US" altLang="en-US"/>
          </a:p>
        </p:txBody>
      </p:sp>
      <p:sp>
        <p:nvSpPr>
          <p:cNvPr id="4" name="Rectangle 4"/>
          <p:cNvSpPr>
            <a:spLocks noGrp="1" noChangeArrowheads="1"/>
          </p:cNvSpPr>
          <p:nvPr>
            <p:ph type="ftr" idx="11"/>
          </p:nvPr>
        </p:nvSpPr>
        <p:spPr>
          <a:ln/>
        </p:spPr>
        <p:txBody>
          <a:bodyPr/>
          <a:lstStyle>
            <a:lvl1pPr>
              <a:defRPr/>
            </a:lvl1pPr>
          </a:lstStyle>
          <a:p>
            <a:pPr>
              <a:defRPr/>
            </a:pPr>
            <a:endParaRPr lang="en-US" altLang="en-US"/>
          </a:p>
        </p:txBody>
      </p:sp>
      <p:sp>
        <p:nvSpPr>
          <p:cNvPr id="5" name="Rectangle 5"/>
          <p:cNvSpPr>
            <a:spLocks noGrp="1" noChangeArrowheads="1"/>
          </p:cNvSpPr>
          <p:nvPr>
            <p:ph type="sldNum" idx="12"/>
          </p:nvPr>
        </p:nvSpPr>
        <p:spPr>
          <a:ln/>
        </p:spPr>
        <p:txBody>
          <a:bodyPr/>
          <a:lstStyle>
            <a:lvl1pPr>
              <a:defRPr/>
            </a:lvl1pPr>
          </a:lstStyle>
          <a:p>
            <a:fld id="{1C08EC16-A0EE-0B44-ABEC-182996018876}" type="slidenum">
              <a:rPr lang="en-US"/>
              <a:pPr/>
              <a:t>‹#›</a:t>
            </a:fld>
            <a:endParaRPr lang="en-US"/>
          </a:p>
        </p:txBody>
      </p:sp>
    </p:spTree>
    <p:extLst>
      <p:ext uri="{BB962C8B-B14F-4D97-AF65-F5344CB8AC3E}">
        <p14:creationId xmlns:p14="http://schemas.microsoft.com/office/powerpoint/2010/main" val="1362051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73B41F-E4D7-4742-8C34-A0D42137FCD2}" type="datetimeFigureOut">
              <a:rPr lang="en-US" smtClean="0"/>
              <a:t>6/21/23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2691362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73B41F-E4D7-4742-8C34-A0D42137FCD2}" type="datetimeFigureOut">
              <a:rPr lang="en-US" smtClean="0"/>
              <a:t>6/21/23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3803811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73B41F-E4D7-4742-8C34-A0D42137FCD2}" type="datetimeFigureOut">
              <a:rPr lang="en-US" smtClean="0"/>
              <a:t>6/21/23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1206903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73B41F-E4D7-4742-8C34-A0D42137FCD2}" type="datetimeFigureOut">
              <a:rPr lang="en-US" smtClean="0"/>
              <a:t>6/21/23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425107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73B41F-E4D7-4742-8C34-A0D42137FCD2}" type="datetimeFigureOut">
              <a:rPr lang="en-US" smtClean="0"/>
              <a:t>6/21/23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355325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3B41F-E4D7-4742-8C34-A0D42137FCD2}" type="datetimeFigureOut">
              <a:rPr lang="en-US" smtClean="0"/>
              <a:t>6/21/23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106636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73B41F-E4D7-4742-8C34-A0D42137FCD2}" type="datetimeFigureOut">
              <a:rPr lang="en-US" smtClean="0"/>
              <a:t>6/21/23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2739872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73B41F-E4D7-4742-8C34-A0D42137FCD2}" type="datetimeFigureOut">
              <a:rPr lang="en-US" smtClean="0"/>
              <a:t>6/21/23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53C8AE-3D5A-D345-AFBA-52E633583530}" type="slidenum">
              <a:rPr lang="en-US" smtClean="0"/>
              <a:t>‹#›</a:t>
            </a:fld>
            <a:endParaRPr lang="en-US"/>
          </a:p>
        </p:txBody>
      </p:sp>
    </p:spTree>
    <p:extLst>
      <p:ext uri="{BB962C8B-B14F-4D97-AF65-F5344CB8AC3E}">
        <p14:creationId xmlns:p14="http://schemas.microsoft.com/office/powerpoint/2010/main" val="223136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C673B41F-E4D7-4742-8C34-A0D42137FCD2}" type="datetimeFigureOut">
              <a:rPr lang="en-US" smtClean="0"/>
              <a:t>6/21/23</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B953C8AE-3D5A-D345-AFBA-52E633583530}" type="slidenum">
              <a:rPr lang="en-US" smtClean="0"/>
              <a:t>‹#›</a:t>
            </a:fld>
            <a:endParaRPr lang="en-US"/>
          </a:p>
        </p:txBody>
      </p:sp>
    </p:spTree>
    <p:extLst>
      <p:ext uri="{BB962C8B-B14F-4D97-AF65-F5344CB8AC3E}">
        <p14:creationId xmlns:p14="http://schemas.microsoft.com/office/powerpoint/2010/main" val="2155119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glcyd.org/programs/nonprofit-conference"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emf"/><Relationship Id="rId4" Type="http://schemas.openxmlformats.org/officeDocument/2006/relationships/hyperlink" Target="mailto:info@glcyd.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90563"/>
            <a:ext cx="7800975" cy="223837"/>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13317" name="Rectangle 1"/>
          <p:cNvSpPr>
            <a:spLocks noChangeArrowheads="1"/>
          </p:cNvSpPr>
          <p:nvPr/>
        </p:nvSpPr>
        <p:spPr bwMode="auto">
          <a:xfrm>
            <a:off x="-12700" y="90488"/>
            <a:ext cx="7800975" cy="649287"/>
          </a:xfrm>
          <a:prstGeom prst="rect">
            <a:avLst/>
          </a:prstGeom>
          <a:solidFill>
            <a:srgbClr val="162647"/>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a:lnSpc>
                <a:spcPct val="93000"/>
              </a:lnSpc>
              <a:buClr>
                <a:srgbClr val="000000"/>
              </a:buClr>
              <a:buSzPct val="100000"/>
              <a:buFont typeface="Times New Roman" charset="0"/>
              <a:buNone/>
            </a:pPr>
            <a:endParaRPr lang="en-US">
              <a:solidFill>
                <a:srgbClr val="597486"/>
              </a:solidFill>
            </a:endParaRPr>
          </a:p>
        </p:txBody>
      </p:sp>
      <p:sp>
        <p:nvSpPr>
          <p:cNvPr id="13318" name="TextBox 11"/>
          <p:cNvSpPr txBox="1">
            <a:spLocks noChangeArrowheads="1"/>
          </p:cNvSpPr>
          <p:nvPr/>
        </p:nvSpPr>
        <p:spPr bwMode="auto">
          <a:xfrm>
            <a:off x="287338" y="179389"/>
            <a:ext cx="723591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sz="2400" dirty="0">
                <a:solidFill>
                  <a:srgbClr val="FFFFFF"/>
                </a:solidFill>
                <a:latin typeface="Lato Black" charset="0"/>
                <a:cs typeface="Arial" charset="0"/>
              </a:rPr>
              <a:t>2023 Call for Workshop Proposals </a:t>
            </a:r>
          </a:p>
        </p:txBody>
      </p:sp>
      <p:sp>
        <p:nvSpPr>
          <p:cNvPr id="3" name="TextBox 2"/>
          <p:cNvSpPr txBox="1"/>
          <p:nvPr/>
        </p:nvSpPr>
        <p:spPr>
          <a:xfrm>
            <a:off x="2520778" y="1262063"/>
            <a:ext cx="5002475" cy="5432256"/>
          </a:xfrm>
          <a:prstGeom prst="rect">
            <a:avLst/>
          </a:prstGeom>
          <a:noFill/>
        </p:spPr>
        <p:txBody>
          <a:bodyPr wrap="square" rtlCol="0">
            <a:spAutoFit/>
          </a:bodyPr>
          <a:lstStyle/>
          <a:p>
            <a:r>
              <a:rPr lang="en-US" sz="1600" b="1" dirty="0">
                <a:latin typeface="Lato Regular"/>
                <a:cs typeface="Lato Regular"/>
              </a:rPr>
              <a:t>About the U.P. Nonprofit Conference</a:t>
            </a:r>
            <a:endParaRPr lang="en-US" sz="1600" dirty="0">
              <a:latin typeface="Lato Regular"/>
              <a:cs typeface="Lato Regular"/>
            </a:endParaRPr>
          </a:p>
          <a:p>
            <a:endParaRPr lang="en-US" sz="1200" dirty="0">
              <a:latin typeface="Lato Regular"/>
              <a:cs typeface="Lato Regular"/>
            </a:endParaRPr>
          </a:p>
          <a:p>
            <a:r>
              <a:rPr lang="en-US" sz="1200" dirty="0">
                <a:latin typeface="Lato Regular"/>
                <a:cs typeface="Lato Regular"/>
              </a:rPr>
              <a:t>The U.P. Nonprofit Conference offers nonprofit leaders, staff, board members, and volunteers the opportunity to network, attend workshops, share ideas and fire up the passions that drive their missions</a:t>
            </a:r>
            <a:r>
              <a:rPr lang="en-US" sz="1200" strike="sngStrike" dirty="0">
                <a:latin typeface="Lato Regular"/>
                <a:cs typeface="Lato Regular"/>
              </a:rPr>
              <a:t>.</a:t>
            </a:r>
          </a:p>
          <a:p>
            <a:endParaRPr lang="en-US" sz="1200" strike="sngStrike" dirty="0">
              <a:highlight>
                <a:srgbClr val="FFFF00"/>
              </a:highlight>
              <a:latin typeface="Lato Regular"/>
              <a:cs typeface="Lato Regular"/>
            </a:endParaRPr>
          </a:p>
          <a:p>
            <a:pPr>
              <a:spcAft>
                <a:spcPts val="600"/>
              </a:spcAft>
            </a:pPr>
            <a:r>
              <a:rPr lang="en-US" sz="1200" dirty="0">
                <a:latin typeface="Lato Regular"/>
                <a:cs typeface="Lato Regular"/>
              </a:rPr>
              <a:t>Attendees appreciate the opportunity to be able to convene and learn at a conference held in their own region. For many nonprofits, sending staff, volunteers or board members out of the area is not a feasible option. The U.P. Nonprofit Conference serves to fill that need expertly and cost efficiently. Attendees at the conference get the opportunity to: </a:t>
            </a:r>
          </a:p>
          <a:p>
            <a:pPr marL="171450" lvl="0" indent="-171450">
              <a:spcAft>
                <a:spcPts val="600"/>
              </a:spcAft>
              <a:buFont typeface="Arial"/>
              <a:buChar char="•"/>
            </a:pPr>
            <a:r>
              <a:rPr lang="en-US" sz="1200" dirty="0">
                <a:latin typeface="Lato Regular"/>
                <a:cs typeface="Lato Regular"/>
              </a:rPr>
              <a:t>Network with peers from regional nonprofits</a:t>
            </a:r>
          </a:p>
          <a:p>
            <a:pPr marL="171450" lvl="0" indent="-171450">
              <a:spcAft>
                <a:spcPts val="600"/>
              </a:spcAft>
              <a:buFont typeface="Arial"/>
              <a:buChar char="•"/>
            </a:pPr>
            <a:r>
              <a:rPr lang="en-US" sz="1200" dirty="0">
                <a:latin typeface="Lato Regular"/>
                <a:cs typeface="Lato Regular"/>
              </a:rPr>
              <a:t>Attend workshops on critical and compelling nonprofit issues, such as nonprofit accountability, fundraising and marketing</a:t>
            </a:r>
          </a:p>
          <a:p>
            <a:pPr marL="171450" lvl="0" indent="-171450">
              <a:spcAft>
                <a:spcPts val="600"/>
              </a:spcAft>
              <a:buFont typeface="Arial"/>
              <a:buChar char="•"/>
            </a:pPr>
            <a:r>
              <a:rPr lang="en-US" sz="1200" dirty="0">
                <a:latin typeface="Lato Regular"/>
                <a:cs typeface="Lato Regular"/>
              </a:rPr>
              <a:t>Take home resources, ideas, and tools that support their mission and programs</a:t>
            </a:r>
          </a:p>
          <a:p>
            <a:endParaRPr lang="en-US" sz="1200" dirty="0">
              <a:latin typeface="Lato Regular"/>
              <a:cs typeface="Lato Regular"/>
            </a:endParaRPr>
          </a:p>
          <a:p>
            <a:pPr>
              <a:spcAft>
                <a:spcPts val="600"/>
              </a:spcAft>
            </a:pPr>
            <a:r>
              <a:rPr lang="en-US" sz="1600" b="1" dirty="0">
                <a:latin typeface="Lato Regular"/>
                <a:cs typeface="Lato Regular"/>
              </a:rPr>
              <a:t>Primary Topics for Overall Conference Programming should fit into these 3 categories: </a:t>
            </a:r>
            <a:endParaRPr lang="en-US" sz="1200" dirty="0">
              <a:latin typeface="Lato Regular"/>
              <a:cs typeface="Lato Regular"/>
            </a:endParaRPr>
          </a:p>
          <a:p>
            <a:pPr marL="228600" indent="-228600">
              <a:spcAft>
                <a:spcPts val="600"/>
              </a:spcAft>
              <a:buFont typeface="+mj-lt"/>
              <a:buAutoNum type="arabicPeriod"/>
            </a:pPr>
            <a:r>
              <a:rPr lang="en-US" sz="1200" i="1" dirty="0">
                <a:latin typeface="Lato Regular"/>
                <a:cs typeface="Lato Regular"/>
              </a:rPr>
              <a:t>Inspiration –</a:t>
            </a:r>
            <a:r>
              <a:rPr lang="en-US" sz="1200" dirty="0">
                <a:latin typeface="Lato Regular"/>
                <a:cs typeface="Lato Regular"/>
              </a:rPr>
              <a:t> leadership and motivation</a:t>
            </a:r>
          </a:p>
          <a:p>
            <a:pPr marL="228600" indent="-228600">
              <a:spcAft>
                <a:spcPts val="600"/>
              </a:spcAft>
              <a:buFont typeface="+mj-lt"/>
              <a:buAutoNum type="arabicPeriod"/>
            </a:pPr>
            <a:r>
              <a:rPr lang="en-US" sz="1200" i="1" dirty="0">
                <a:latin typeface="Lato Regular"/>
                <a:cs typeface="Lato Regular"/>
              </a:rPr>
              <a:t>Make My Life Easier – </a:t>
            </a:r>
            <a:r>
              <a:rPr lang="en-US" sz="1200" dirty="0">
                <a:latin typeface="Lato Regular"/>
                <a:cs typeface="Lato Regular"/>
              </a:rPr>
              <a:t>Innovation, AI, tools and resources</a:t>
            </a:r>
          </a:p>
          <a:p>
            <a:pPr marL="228600" indent="-228600">
              <a:spcAft>
                <a:spcPts val="600"/>
              </a:spcAft>
              <a:buFont typeface="+mj-lt"/>
              <a:buAutoNum type="arabicPeriod"/>
            </a:pPr>
            <a:r>
              <a:rPr lang="en-US" sz="1200" i="1" dirty="0">
                <a:latin typeface="Lato Regular"/>
                <a:cs typeface="Lato Regular"/>
              </a:rPr>
              <a:t>Nonprofit Management Fundamentals –</a:t>
            </a:r>
            <a:r>
              <a:rPr lang="en-US" sz="1200" dirty="0">
                <a:latin typeface="Lato Regular"/>
                <a:cs typeface="Lato Regular"/>
              </a:rPr>
              <a:t> DEI, fundraising, board development, volunteer management, etc. </a:t>
            </a:r>
          </a:p>
        </p:txBody>
      </p:sp>
      <p:pic>
        <p:nvPicPr>
          <p:cNvPr id="4" name="Picture 3">
            <a:extLst>
              <a:ext uri="{FF2B5EF4-FFF2-40B4-BE49-F238E27FC236}">
                <a16:creationId xmlns:a16="http://schemas.microsoft.com/office/drawing/2014/main" id="{76C31E3B-DE3B-714B-B271-CA0BE0E9628E}"/>
              </a:ext>
            </a:extLst>
          </p:cNvPr>
          <p:cNvPicPr>
            <a:picLocks noChangeAspect="1"/>
          </p:cNvPicPr>
          <p:nvPr/>
        </p:nvPicPr>
        <p:blipFill>
          <a:blip r:embed="rId4"/>
          <a:stretch>
            <a:fillRect/>
          </a:stretch>
        </p:blipFill>
        <p:spPr>
          <a:xfrm>
            <a:off x="287338" y="1241129"/>
            <a:ext cx="1973869" cy="1305221"/>
          </a:xfrm>
          <a:prstGeom prst="rect">
            <a:avLst/>
          </a:prstGeom>
        </p:spPr>
      </p:pic>
    </p:spTree>
    <p:extLst>
      <p:ext uri="{BB962C8B-B14F-4D97-AF65-F5344CB8AC3E}">
        <p14:creationId xmlns:p14="http://schemas.microsoft.com/office/powerpoint/2010/main" val="33305217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2928" y="1280709"/>
            <a:ext cx="7203080" cy="1815882"/>
          </a:xfrm>
          <a:prstGeom prst="rect">
            <a:avLst/>
          </a:prstGeom>
          <a:noFill/>
        </p:spPr>
        <p:txBody>
          <a:bodyPr wrap="square" rtlCol="0">
            <a:spAutoFit/>
          </a:bodyPr>
          <a:lstStyle/>
          <a:p>
            <a:r>
              <a:rPr lang="en-US" sz="1600" b="1" dirty="0">
                <a:latin typeface="Lato Regular"/>
                <a:cs typeface="Lato Regular"/>
              </a:rPr>
              <a:t>Attendee Profile</a:t>
            </a:r>
            <a:endParaRPr lang="en-US" sz="1600" dirty="0">
              <a:latin typeface="Lato Regular"/>
              <a:cs typeface="Lato Regular"/>
            </a:endParaRPr>
          </a:p>
          <a:p>
            <a:r>
              <a:rPr lang="en-US" sz="1200" b="1" i="1" dirty="0">
                <a:latin typeface="Lato Regular"/>
                <a:cs typeface="Lato Regular"/>
              </a:rPr>
              <a:t>  </a:t>
            </a:r>
            <a:endParaRPr lang="en-US" sz="1200" dirty="0">
              <a:latin typeface="Lato Regular"/>
              <a:cs typeface="Lato Regular"/>
            </a:endParaRPr>
          </a:p>
          <a:p>
            <a:r>
              <a:rPr lang="en-US" sz="1200" dirty="0">
                <a:latin typeface="Lato Regular"/>
                <a:cs typeface="Lato Regular"/>
              </a:rPr>
              <a:t>Each year, over 100 people from throughout the region and beyond assemble for this unique opportunity to gather close to home. Attendees include nonprofit leaders, staff members, volunteers and board members. </a:t>
            </a:r>
          </a:p>
          <a:p>
            <a:pPr algn="ctr"/>
            <a:r>
              <a:rPr lang="en-US" sz="1200" dirty="0">
                <a:latin typeface="Lato Regular"/>
                <a:cs typeface="Lato Regular"/>
              </a:rPr>
              <a:t> </a:t>
            </a:r>
          </a:p>
          <a:p>
            <a:endParaRPr lang="en-US" dirty="0">
              <a:latin typeface="Lato Regular"/>
              <a:cs typeface="Lato Regular"/>
            </a:endParaRPr>
          </a:p>
          <a:p>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90563"/>
            <a:ext cx="7800975" cy="223837"/>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5" name="Rectangle 1"/>
          <p:cNvSpPr>
            <a:spLocks noChangeArrowheads="1"/>
          </p:cNvSpPr>
          <p:nvPr/>
        </p:nvSpPr>
        <p:spPr bwMode="auto">
          <a:xfrm>
            <a:off x="-12700" y="90488"/>
            <a:ext cx="7800975" cy="649287"/>
          </a:xfrm>
          <a:prstGeom prst="rect">
            <a:avLst/>
          </a:prstGeom>
          <a:solidFill>
            <a:srgbClr val="162647"/>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a:lnSpc>
                <a:spcPct val="93000"/>
              </a:lnSpc>
              <a:buClr>
                <a:srgbClr val="000000"/>
              </a:buClr>
              <a:buSzPct val="100000"/>
              <a:buFont typeface="Times New Roman" charset="0"/>
              <a:buNone/>
            </a:pPr>
            <a:endParaRPr lang="en-US">
              <a:solidFill>
                <a:srgbClr val="597486"/>
              </a:solidFill>
            </a:endParaRPr>
          </a:p>
        </p:txBody>
      </p:sp>
      <p:sp>
        <p:nvSpPr>
          <p:cNvPr id="9" name="Rectangle 8"/>
          <p:cNvSpPr/>
          <p:nvPr/>
        </p:nvSpPr>
        <p:spPr>
          <a:xfrm>
            <a:off x="202928" y="2693673"/>
            <a:ext cx="7203080" cy="4431983"/>
          </a:xfrm>
          <a:prstGeom prst="rect">
            <a:avLst/>
          </a:prstGeom>
        </p:spPr>
        <p:txBody>
          <a:bodyPr wrap="square">
            <a:spAutoFit/>
          </a:bodyPr>
          <a:lstStyle/>
          <a:p>
            <a:r>
              <a:rPr lang="en-US" sz="1600" b="1" dirty="0">
                <a:latin typeface="Lato Regular"/>
                <a:cs typeface="Lato Regular"/>
              </a:rPr>
              <a:t>Selection Criteria</a:t>
            </a:r>
            <a:endParaRPr lang="en-US" sz="1600" dirty="0">
              <a:latin typeface="Lato Regular"/>
              <a:cs typeface="Lato Regular"/>
            </a:endParaRPr>
          </a:p>
          <a:p>
            <a:r>
              <a:rPr lang="en-US" sz="1200" dirty="0">
                <a:latin typeface="Lato Regular"/>
                <a:cs typeface="Lato Regular"/>
              </a:rPr>
              <a:t> </a:t>
            </a:r>
          </a:p>
          <a:p>
            <a:pPr>
              <a:spcAft>
                <a:spcPts val="300"/>
              </a:spcAft>
            </a:pPr>
            <a:r>
              <a:rPr lang="en-US" sz="1200" dirty="0">
                <a:latin typeface="Lato Regular"/>
                <a:cs typeface="Lato Regular"/>
              </a:rPr>
              <a:t>The selection process follows a review of every proposal submitted. We are seeking a diverse and well-balanced conference. In addition to clear objectives, topic relevance and participant involvement, proposals will also be evaluated for:</a:t>
            </a:r>
          </a:p>
          <a:p>
            <a:pPr marL="407988" lvl="0" indent="-119063">
              <a:spcAft>
                <a:spcPts val="600"/>
              </a:spcAft>
              <a:buFont typeface="Arial"/>
              <a:buChar char="•"/>
            </a:pPr>
            <a:r>
              <a:rPr lang="en-US" sz="1200" dirty="0">
                <a:latin typeface="Lato Regular"/>
                <a:cs typeface="Lato Regular"/>
              </a:rPr>
              <a:t>Subject matter geared to leaders, staff, board members and volunteers of rural, small nonprofits</a:t>
            </a:r>
          </a:p>
          <a:p>
            <a:pPr marL="407988" lvl="0" indent="-119063">
              <a:spcAft>
                <a:spcPts val="600"/>
              </a:spcAft>
              <a:buFont typeface="Arial"/>
              <a:buChar char="•"/>
            </a:pPr>
            <a:r>
              <a:rPr lang="en-US" sz="1200" dirty="0">
                <a:latin typeface="Lato Regular"/>
                <a:cs typeface="Lato Regular"/>
              </a:rPr>
              <a:t>Tools, resources and knowledge that can be quickly implemented when an attendee returns to work</a:t>
            </a:r>
          </a:p>
          <a:p>
            <a:pPr marL="407988" lvl="0" indent="-119063">
              <a:spcAft>
                <a:spcPts val="600"/>
              </a:spcAft>
              <a:buFont typeface="Arial"/>
              <a:buChar char="•"/>
            </a:pPr>
            <a:r>
              <a:rPr lang="en-US" sz="1200" dirty="0">
                <a:latin typeface="Lato Regular"/>
                <a:cs typeface="Lato Regular"/>
              </a:rPr>
              <a:t>Subject matter that helps nonprofits ensure sustainability and build longer-term capacity to fulfill their missions.</a:t>
            </a:r>
          </a:p>
          <a:p>
            <a:r>
              <a:rPr lang="en-US" sz="1200" b="1" i="1" dirty="0">
                <a:latin typeface="Lato Regular"/>
                <a:cs typeface="Lato Regular"/>
              </a:rPr>
              <a:t> </a:t>
            </a:r>
            <a:endParaRPr lang="en-US" sz="1200" dirty="0">
              <a:latin typeface="Lato Regular"/>
              <a:cs typeface="Lato Regular"/>
            </a:endParaRPr>
          </a:p>
          <a:p>
            <a:pPr>
              <a:spcAft>
                <a:spcPts val="300"/>
              </a:spcAft>
            </a:pPr>
            <a:r>
              <a:rPr lang="en-US" sz="1200" dirty="0">
                <a:latin typeface="Lato Regular"/>
                <a:cs typeface="Lato Regular"/>
              </a:rPr>
              <a:t>Each proposal will be reviewed carefully for:</a:t>
            </a:r>
          </a:p>
          <a:p>
            <a:pPr marL="407988" lvl="0" indent="-173038">
              <a:spcAft>
                <a:spcPts val="600"/>
              </a:spcAft>
              <a:buFont typeface="Arial"/>
              <a:buChar char="•"/>
            </a:pPr>
            <a:r>
              <a:rPr lang="en-US" sz="1200" dirty="0">
                <a:latin typeface="Lato Regular"/>
                <a:cs typeface="Lato Regular"/>
              </a:rPr>
              <a:t>Completeness, accuracy, and clarity of the proposal</a:t>
            </a:r>
          </a:p>
          <a:p>
            <a:pPr marL="407988" lvl="0" indent="-173038">
              <a:spcAft>
                <a:spcPts val="600"/>
              </a:spcAft>
              <a:buFont typeface="Arial"/>
              <a:buChar char="•"/>
            </a:pPr>
            <a:r>
              <a:rPr lang="en-US" sz="1200" dirty="0">
                <a:latin typeface="Lato Regular"/>
                <a:cs typeface="Lato Regular"/>
              </a:rPr>
              <a:t>Well-defined, realistic learning objectives that can be met in the  60 minutes allotted:  45-50 minutes for instruction and 10-15 minutes for Q&amp;A</a:t>
            </a:r>
          </a:p>
          <a:p>
            <a:pPr marL="407988" lvl="0" indent="-173038">
              <a:spcAft>
                <a:spcPts val="600"/>
              </a:spcAft>
              <a:buFont typeface="Arial"/>
              <a:buChar char="•"/>
            </a:pPr>
            <a:r>
              <a:rPr lang="en-US" sz="1200" dirty="0">
                <a:latin typeface="Lato Regular"/>
                <a:cs typeface="Lato Regular"/>
              </a:rPr>
              <a:t>Clear, specific, and informative content and linkage of content to learning objectives </a:t>
            </a:r>
          </a:p>
          <a:p>
            <a:pPr marL="407988" lvl="0" indent="-173038">
              <a:spcAft>
                <a:spcPts val="600"/>
              </a:spcAft>
              <a:buFont typeface="Arial"/>
              <a:buChar char="•"/>
            </a:pPr>
            <a:r>
              <a:rPr lang="en-US" sz="1200" dirty="0">
                <a:latin typeface="Lato Regular"/>
                <a:cs typeface="Lato Regular"/>
              </a:rPr>
              <a:t>Content that is current and practical or cutting-edge</a:t>
            </a:r>
          </a:p>
          <a:p>
            <a:pPr marL="407988" lvl="0" indent="-173038">
              <a:spcAft>
                <a:spcPts val="600"/>
              </a:spcAft>
              <a:buFont typeface="Arial"/>
              <a:buChar char="•"/>
            </a:pPr>
            <a:r>
              <a:rPr lang="en-US" sz="1200" dirty="0">
                <a:latin typeface="Lato Regular"/>
                <a:cs typeface="Lato Regular"/>
              </a:rPr>
              <a:t>Presenters with expertise in topic area</a:t>
            </a:r>
          </a:p>
          <a:p>
            <a:pPr marL="407988" lvl="0" indent="-173038">
              <a:spcAft>
                <a:spcPts val="600"/>
              </a:spcAft>
              <a:buFont typeface="Arial"/>
              <a:buChar char="•"/>
            </a:pPr>
            <a:r>
              <a:rPr lang="en-US" sz="1200" dirty="0">
                <a:latin typeface="Lato Regular"/>
                <a:cs typeface="Lato Regular"/>
              </a:rPr>
              <a:t>Prior speaking or presentation experience is preferred </a:t>
            </a:r>
          </a:p>
          <a:p>
            <a:pPr marL="407988" lvl="0" indent="-173038">
              <a:spcAft>
                <a:spcPts val="600"/>
              </a:spcAft>
              <a:buFont typeface="Arial"/>
              <a:buChar char="•"/>
            </a:pPr>
            <a:r>
              <a:rPr lang="en-US" sz="1200" dirty="0">
                <a:latin typeface="Lato Regular"/>
                <a:cs typeface="Lato Regular"/>
              </a:rPr>
              <a:t>Proposals must include all requested information</a:t>
            </a:r>
          </a:p>
        </p:txBody>
      </p:sp>
    </p:spTree>
    <p:extLst>
      <p:ext uri="{BB962C8B-B14F-4D97-AF65-F5344CB8AC3E}">
        <p14:creationId xmlns:p14="http://schemas.microsoft.com/office/powerpoint/2010/main" val="3901391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2121" y="1294232"/>
            <a:ext cx="7202049" cy="7017306"/>
          </a:xfrm>
          <a:prstGeom prst="rect">
            <a:avLst/>
          </a:prstGeom>
        </p:spPr>
        <p:txBody>
          <a:bodyPr wrap="square">
            <a:spAutoFit/>
          </a:bodyPr>
          <a:lstStyle/>
          <a:p>
            <a:r>
              <a:rPr lang="en-US" sz="1600" b="1" dirty="0">
                <a:latin typeface="Lato Regular"/>
                <a:cs typeface="Lato Regular"/>
              </a:rPr>
              <a:t>Free Conference Registration &amp; Other Information</a:t>
            </a:r>
            <a:endParaRPr lang="en-US" sz="1600" dirty="0">
              <a:latin typeface="Lato Regular"/>
              <a:cs typeface="Lato Regular"/>
            </a:endParaRPr>
          </a:p>
          <a:p>
            <a:r>
              <a:rPr lang="en-US" sz="1200" dirty="0">
                <a:latin typeface="Lato Regular"/>
                <a:cs typeface="Lato Regular"/>
              </a:rPr>
              <a:t> </a:t>
            </a:r>
          </a:p>
          <a:p>
            <a:r>
              <a:rPr lang="en-US" sz="1200" dirty="0">
                <a:latin typeface="Lato Regular"/>
                <a:cs typeface="Lato Regular"/>
              </a:rPr>
              <a:t>Presenters will receive a free registration to the conference and should plan to cover their individual travel expenses.  Participants will not receive photocopies of presentations but will have the opportunity to view them post-conference as PDF documents on our website. </a:t>
            </a:r>
          </a:p>
          <a:p>
            <a:endParaRPr lang="en-US" sz="1200" dirty="0">
              <a:latin typeface="Lato Regular"/>
              <a:cs typeface="Lato Regular"/>
            </a:endParaRPr>
          </a:p>
          <a:p>
            <a:r>
              <a:rPr lang="en-US" sz="1200" b="1" i="1" dirty="0">
                <a:latin typeface="Lato Regular"/>
                <a:cs typeface="Lato Regular"/>
              </a:rPr>
              <a:t>All presenters will need to provide a final electronic copy of their presentation to Grow &amp; Lead by Monday, September 25</a:t>
            </a:r>
            <a:r>
              <a:rPr lang="en-US" sz="1200" b="1" i="1" baseline="30000" dirty="0">
                <a:latin typeface="Lato Regular"/>
                <a:cs typeface="Lato Regular"/>
              </a:rPr>
              <a:t>th</a:t>
            </a:r>
            <a:r>
              <a:rPr lang="en-US" sz="1200" b="1" i="1" dirty="0">
                <a:latin typeface="Lato Regular"/>
                <a:cs typeface="Lato Regular"/>
              </a:rPr>
              <a:t> for conference preparation. </a:t>
            </a:r>
          </a:p>
          <a:p>
            <a:endParaRPr lang="en-US" sz="2400" dirty="0">
              <a:latin typeface="Lato Regular"/>
              <a:cs typeface="Lato Regular"/>
            </a:endParaRPr>
          </a:p>
          <a:p>
            <a:r>
              <a:rPr lang="en-US" sz="1600" b="1" dirty="0">
                <a:latin typeface="Lato Regular"/>
                <a:cs typeface="Lato Regular"/>
              </a:rPr>
              <a:t>Grow &amp; Lead’s Policy on Workshops</a:t>
            </a:r>
            <a:endParaRPr lang="en-US" sz="1600" dirty="0">
              <a:latin typeface="Lato Regular"/>
              <a:cs typeface="Lato Regular"/>
            </a:endParaRPr>
          </a:p>
          <a:p>
            <a:r>
              <a:rPr lang="en-US" sz="1200" dirty="0">
                <a:latin typeface="Lato Regular"/>
                <a:cs typeface="Lato Regular"/>
              </a:rPr>
              <a:t> </a:t>
            </a:r>
          </a:p>
          <a:p>
            <a:r>
              <a:rPr lang="en-US" sz="1200" dirty="0">
                <a:latin typeface="Lato Regular"/>
                <a:cs typeface="Lato Regular"/>
              </a:rPr>
              <a:t>Grow &amp; Lead programs are noncommercial. Under no circumstances should a conference podium be used as a place for direct promotion of a speaker’s product, service, or monetary self-interest. Presenters also must refrain from overt statements, harsh language, or pointed humor that disparages the rightful dignity and social equity of any individual or group.</a:t>
            </a:r>
            <a:endParaRPr lang="en-US" sz="2400" dirty="0">
              <a:latin typeface="Lato Regular"/>
              <a:cs typeface="Lato Regular"/>
            </a:endParaRPr>
          </a:p>
          <a:p>
            <a:r>
              <a:rPr lang="en-US" sz="2400" dirty="0">
                <a:latin typeface="Lato Regular"/>
                <a:cs typeface="Lato Regular"/>
              </a:rPr>
              <a:t> </a:t>
            </a:r>
          </a:p>
          <a:p>
            <a:r>
              <a:rPr lang="en-US" sz="1600" b="1" dirty="0">
                <a:latin typeface="Lato Regular"/>
                <a:cs typeface="Lato Regular"/>
              </a:rPr>
              <a:t>Deadline for Submissions </a:t>
            </a:r>
          </a:p>
          <a:p>
            <a:endParaRPr lang="en-US" sz="1100" dirty="0">
              <a:latin typeface="Lato Regular"/>
              <a:cs typeface="Lato Regular"/>
            </a:endParaRPr>
          </a:p>
          <a:p>
            <a:r>
              <a:rPr lang="en-US" sz="1200" dirty="0">
                <a:latin typeface="Lato Regular"/>
                <a:cs typeface="Lato Regular"/>
              </a:rPr>
              <a:t>Please submit your Workshop Proposal Form online at </a:t>
            </a:r>
            <a:r>
              <a:rPr lang="en-US" sz="1200" dirty="0">
                <a:latin typeface="Lato Regular"/>
                <a:cs typeface="Lato Regular"/>
                <a:hlinkClick r:id="rId3"/>
              </a:rPr>
              <a:t>https://glcyd.org/programs/nonprofit-conference</a:t>
            </a:r>
            <a:r>
              <a:rPr lang="en-US" sz="1200" dirty="0">
                <a:latin typeface="Lato Regular"/>
                <a:cs typeface="Lato Regular"/>
              </a:rPr>
              <a:t> by </a:t>
            </a:r>
            <a:r>
              <a:rPr lang="en-US" sz="1200" b="1" dirty="0">
                <a:latin typeface="Lato Regular"/>
                <a:cs typeface="Lato Regular"/>
              </a:rPr>
              <a:t>July 28, 2023, </a:t>
            </a:r>
            <a:r>
              <a:rPr lang="en-US" sz="1200" dirty="0">
                <a:latin typeface="Lato Regular"/>
                <a:cs typeface="Lato Regular"/>
              </a:rPr>
              <a:t>at midnight.   For further questions contact </a:t>
            </a:r>
            <a:r>
              <a:rPr lang="en-US" sz="1200" dirty="0">
                <a:latin typeface="Lato Regular"/>
                <a:cs typeface="Lato Regular"/>
                <a:hlinkClick r:id="rId4"/>
              </a:rPr>
              <a:t>info@glcyd.org</a:t>
            </a:r>
            <a:r>
              <a:rPr lang="en-US" sz="1200" dirty="0">
                <a:latin typeface="Lato Regular"/>
                <a:cs typeface="Lato Regular"/>
              </a:rPr>
              <a:t>.</a:t>
            </a:r>
          </a:p>
          <a:p>
            <a:endParaRPr lang="en-US" sz="1600" dirty="0">
              <a:latin typeface="Lato Regular"/>
              <a:cs typeface="Lato Regular"/>
            </a:endParaRPr>
          </a:p>
          <a:p>
            <a:endParaRPr lang="en-US" sz="1200" dirty="0">
              <a:latin typeface="Lato Regular"/>
              <a:cs typeface="Lato Regular"/>
            </a:endParaRPr>
          </a:p>
          <a:p>
            <a:endParaRPr lang="en-US" sz="1200" dirty="0">
              <a:latin typeface="Lato Regular"/>
              <a:cs typeface="Lato Regular"/>
            </a:endParaRPr>
          </a:p>
          <a:p>
            <a:r>
              <a:rPr lang="en-US" sz="1600" b="1" dirty="0">
                <a:latin typeface="Lato Regular"/>
                <a:cs typeface="Lato Regular"/>
              </a:rPr>
              <a:t>About Grow &amp; Lead</a:t>
            </a:r>
          </a:p>
          <a:p>
            <a:endParaRPr lang="en-US" sz="1100" dirty="0">
              <a:latin typeface="Lato Regular"/>
              <a:cs typeface="Lato Regular"/>
            </a:endParaRPr>
          </a:p>
          <a:p>
            <a:r>
              <a:rPr lang="en-US" sz="1200" dirty="0">
                <a:latin typeface="Lato Regular"/>
                <a:cs typeface="Lato Regular"/>
              </a:rPr>
              <a:t>Grow &amp; Lead is a nonprofit organization that helps communities throughout the U.P. to be great places for kids to grow up. We believe an effective nonprofit sector helps provide what youth need to thrive and is critical for community progress. And we believe communities must foster a culture that builds on the strengths of young people to be sustainable.</a:t>
            </a:r>
          </a:p>
          <a:p>
            <a:r>
              <a:rPr lang="en-US" sz="1200" dirty="0">
                <a:latin typeface="Lato Regular"/>
                <a:cs typeface="Lato Regular"/>
              </a:rPr>
              <a:t> </a:t>
            </a:r>
          </a:p>
          <a:p>
            <a:r>
              <a:rPr lang="en-US" sz="1200" dirty="0">
                <a:latin typeface="Lato Regular"/>
                <a:cs typeface="Lato Regular"/>
              </a:rPr>
              <a:t>Grow &amp; Lead provides nonprofit organizations with expertise, training and resources so that all youth can thrive in Michigan’s Upper Peninsula.</a:t>
            </a:r>
          </a:p>
          <a:p>
            <a:r>
              <a:rPr lang="en-US" sz="1200" dirty="0"/>
              <a:t> </a:t>
            </a:r>
          </a:p>
          <a:p>
            <a:endParaRPr lang="en-US" sz="1200" dirty="0">
              <a:latin typeface="Lato Regular"/>
              <a:cs typeface="Lato Regular"/>
            </a:endParaRPr>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90563"/>
            <a:ext cx="7800975" cy="223837"/>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5" name="Rectangle 1"/>
          <p:cNvSpPr>
            <a:spLocks noChangeArrowheads="1"/>
          </p:cNvSpPr>
          <p:nvPr/>
        </p:nvSpPr>
        <p:spPr bwMode="auto">
          <a:xfrm>
            <a:off x="-12700" y="90488"/>
            <a:ext cx="7800975" cy="649287"/>
          </a:xfrm>
          <a:prstGeom prst="rect">
            <a:avLst/>
          </a:prstGeom>
          <a:solidFill>
            <a:srgbClr val="162647"/>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eaLnBrk="1">
              <a:lnSpc>
                <a:spcPct val="93000"/>
              </a:lnSpc>
              <a:buClr>
                <a:srgbClr val="000000"/>
              </a:buClr>
              <a:buSzPct val="100000"/>
              <a:buFont typeface="Times New Roman" charset="0"/>
              <a:buNone/>
            </a:pPr>
            <a:endParaRPr lang="en-US">
              <a:solidFill>
                <a:srgbClr val="597486"/>
              </a:solidFill>
            </a:endParaRPr>
          </a:p>
        </p:txBody>
      </p:sp>
    </p:spTree>
    <p:extLst>
      <p:ext uri="{BB962C8B-B14F-4D97-AF65-F5344CB8AC3E}">
        <p14:creationId xmlns:p14="http://schemas.microsoft.com/office/powerpoint/2010/main" val="1969688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F45AD3B90998E4DBCCD56CE48CB5CDC" ma:contentTypeVersion="13" ma:contentTypeDescription="Create a new document." ma:contentTypeScope="" ma:versionID="f0a9cd0504016ea446d239abf2a82ac4">
  <xsd:schema xmlns:xsd="http://www.w3.org/2001/XMLSchema" xmlns:xs="http://www.w3.org/2001/XMLSchema" xmlns:p="http://schemas.microsoft.com/office/2006/metadata/properties" xmlns:ns2="0f8745b9-995b-4cbe-aa16-5995f7a88860" xmlns:ns3="1a094a2c-dc32-4291-9a36-becf351961ff" targetNamespace="http://schemas.microsoft.com/office/2006/metadata/properties" ma:root="true" ma:fieldsID="6100d7f9be9cb9bbf3cc1aa829e2a275" ns2:_="" ns3:_="">
    <xsd:import namespace="0f8745b9-995b-4cbe-aa16-5995f7a88860"/>
    <xsd:import namespace="1a094a2c-dc32-4291-9a36-becf351961ff"/>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8745b9-995b-4cbe-aa16-5995f7a888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2789b2c-60d5-41fa-a467-4394748fa333"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094a2c-dc32-4291-9a36-becf351961f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e1e2551-3113-4508-8b49-456fbbac9745}" ma:internalName="TaxCatchAll" ma:showField="CatchAllData" ma:web="1a094a2c-dc32-4291-9a36-becf351961f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f8745b9-995b-4cbe-aa16-5995f7a88860">
      <Terms xmlns="http://schemas.microsoft.com/office/infopath/2007/PartnerControls"/>
    </lcf76f155ced4ddcb4097134ff3c332f>
    <TaxCatchAll xmlns="1a094a2c-dc32-4291-9a36-becf351961ff" xsi:nil="true"/>
  </documentManagement>
</p:properties>
</file>

<file path=customXml/itemProps1.xml><?xml version="1.0" encoding="utf-8"?>
<ds:datastoreItem xmlns:ds="http://schemas.openxmlformats.org/officeDocument/2006/customXml" ds:itemID="{FA4AF01C-C827-464B-B437-06126D65D90C}">
  <ds:schemaRefs>
    <ds:schemaRef ds:uri="http://schemas.microsoft.com/sharepoint/v3/contenttype/forms"/>
  </ds:schemaRefs>
</ds:datastoreItem>
</file>

<file path=customXml/itemProps2.xml><?xml version="1.0" encoding="utf-8"?>
<ds:datastoreItem xmlns:ds="http://schemas.openxmlformats.org/officeDocument/2006/customXml" ds:itemID="{E63F68DC-77E7-41D0-98BB-279F965A80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8745b9-995b-4cbe-aa16-5995f7a88860"/>
    <ds:schemaRef ds:uri="1a094a2c-dc32-4291-9a36-becf35196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D59CD1-33D7-4A22-BA3E-68C5DAA98EF3}">
  <ds:schemaRefs>
    <ds:schemaRef ds:uri="http://schemas.microsoft.com/office/2006/metadata/properties"/>
    <ds:schemaRef ds:uri="http://schemas.microsoft.com/office/infopath/2007/PartnerControls"/>
    <ds:schemaRef ds:uri="0f8745b9-995b-4cbe-aa16-5995f7a88860"/>
    <ds:schemaRef ds:uri="1a094a2c-dc32-4291-9a36-becf351961ff"/>
  </ds:schemaRefs>
</ds:datastoreItem>
</file>

<file path=docProps/app.xml><?xml version="1.0" encoding="utf-8"?>
<Properties xmlns="http://schemas.openxmlformats.org/officeDocument/2006/extended-properties" xmlns:vt="http://schemas.openxmlformats.org/officeDocument/2006/docPropsVTypes">
  <TotalTime>701</TotalTime>
  <Words>698</Words>
  <Application>Microsoft Macintosh PowerPoint</Application>
  <PresentationFormat>Custom</PresentationFormat>
  <Paragraphs>58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Lato Black</vt:lpstr>
      <vt:lpstr>Lato Regular</vt:lpstr>
      <vt:lpstr>Times New Roman</vt:lpstr>
      <vt:lpstr>Office Theme</vt:lpstr>
      <vt:lpstr>PowerPoint Presentation</vt:lpstr>
      <vt:lpstr>PowerPoint Presentation</vt:lpstr>
      <vt:lpstr>PowerPoint Presentation</vt:lpstr>
    </vt:vector>
  </TitlesOfParts>
  <Company>Great Lakes Center for Youth Development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Leonhardt</dc:creator>
  <cp:lastModifiedBy>Taylor Olson-Brutto</cp:lastModifiedBy>
  <cp:revision>43</cp:revision>
  <cp:lastPrinted>2022-07-26T18:45:26Z</cp:lastPrinted>
  <dcterms:created xsi:type="dcterms:W3CDTF">2014-05-23T14:21:25Z</dcterms:created>
  <dcterms:modified xsi:type="dcterms:W3CDTF">2023-06-21T21:58:09Z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0x010100FF45AD3B90998E4DBCCD56CE48CB5CDC</vt:lpwstr>
  </property>
</Properties>
</file>